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</p:sldIdLst>
  <p:sldSz cx="9144000" cy="5143500" type="screen16x9"/>
  <p:notesSz cx="6858000" cy="9144000"/>
  <p:embeddedFontLst>
    <p:embeddedFont>
      <p:font typeface="Poppins" panose="020B0604020202020204" charset="0"/>
      <p:regular r:id="rId85"/>
      <p:bold r:id="rId86"/>
      <p:italic r:id="rId87"/>
      <p:boldItalic r:id="rId88"/>
    </p:embeddedFont>
    <p:embeddedFont>
      <p:font typeface="Poppins Medium" panose="020B0604020202020204" charset="0"/>
      <p:regular r:id="rId89"/>
      <p:bold r:id="rId90"/>
      <p:italic r:id="rId91"/>
      <p:boldItalic r:id="rId92"/>
    </p:embeddedFont>
    <p:embeddedFont>
      <p:font typeface="Roboto" panose="020B0604020202020204" charset="0"/>
      <p:regular r:id="rId93"/>
      <p:bold r:id="rId94"/>
      <p:italic r:id="rId95"/>
      <p:boldItalic r:id="rId96"/>
    </p:embeddedFont>
    <p:embeddedFont>
      <p:font typeface="Poppins Light" panose="020B0604020202020204" charset="0"/>
      <p:regular r:id="rId97"/>
      <p:bold r:id="rId98"/>
      <p:italic r:id="rId99"/>
      <p:boldItalic r:id="rId100"/>
    </p:embeddedFont>
    <p:embeddedFont>
      <p:font typeface="Poppins ExtraBold" panose="020B0604020202020204" charset="0"/>
      <p:bold r:id="rId101"/>
      <p:boldItalic r:id="rId102"/>
    </p:embeddedFont>
    <p:embeddedFont>
      <p:font typeface="Poppins SemiBold" panose="020B0604020202020204" charset="0"/>
      <p:regular r:id="rId103"/>
      <p:bold r:id="rId104"/>
      <p:italic r:id="rId105"/>
      <p:boldItalic r:id="rId10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4EA325-B728-4B32-97B5-1C89A158CED0}">
  <a:tblStyle styleId="{9D4EA325-B728-4B32-97B5-1C89A158CE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89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font" Target="fonts/font3.fntdata"/><Relationship Id="rId102" Type="http://schemas.openxmlformats.org/officeDocument/2006/relationships/font" Target="fonts/font18.fntdata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font" Target="fonts/font6.fntdata"/><Relationship Id="rId95" Type="http://schemas.openxmlformats.org/officeDocument/2006/relationships/font" Target="fonts/font11.fntdata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font" Target="fonts/font16.fntdata"/><Relationship Id="rId105" Type="http://schemas.openxmlformats.org/officeDocument/2006/relationships/font" Target="fonts/font21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font" Target="fonts/font1.fntdata"/><Relationship Id="rId93" Type="http://schemas.openxmlformats.org/officeDocument/2006/relationships/font" Target="fonts/font9.fntdata"/><Relationship Id="rId98" Type="http://schemas.openxmlformats.org/officeDocument/2006/relationships/font" Target="fonts/font14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font" Target="fonts/font19.fntdata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font" Target="fonts/font4.fntdata"/><Relationship Id="rId91" Type="http://schemas.openxmlformats.org/officeDocument/2006/relationships/font" Target="fonts/font7.fntdata"/><Relationship Id="rId96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font" Target="fonts/font22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font" Target="fonts/font2.fntdata"/><Relationship Id="rId94" Type="http://schemas.openxmlformats.org/officeDocument/2006/relationships/font" Target="fonts/font10.fntdata"/><Relationship Id="rId99" Type="http://schemas.openxmlformats.org/officeDocument/2006/relationships/font" Target="fonts/font15.fntdata"/><Relationship Id="rId101" Type="http://schemas.openxmlformats.org/officeDocument/2006/relationships/font" Target="fonts/font1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font" Target="fonts/font13.fntdata"/><Relationship Id="rId104" Type="http://schemas.openxmlformats.org/officeDocument/2006/relationships/font" Target="fonts/font20.fntdata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00307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210e27d11_4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210e27d11_4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397059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81a1f8eb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81a1f8eb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817303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81a1f8eb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81a1f8eb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12755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81a1f8eb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81a1f8eb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Is VC or Angel right for you?</a:t>
            </a:r>
            <a:br>
              <a:rPr lang="en" sz="1400">
                <a:solidFill>
                  <a:schemeClr val="dk1"/>
                </a:solidFill>
              </a:rPr>
            </a:b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881333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81a1f8ebb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581a1f8ebb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773534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81a1f8ebb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581a1f8ebb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424971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581a1f8ebb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581a1f8ebb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900785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581a1f8ebb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581a1f8ebb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581689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581a1f8ebb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581a1f8ebb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0586727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59de308e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59de308e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70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59de308ed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59de308ed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4449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17192613d93bf7c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17192613d93bf7c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What is your burn? How much do you need? Is this a BILLION dollar business? Create 3 growth scenarios -- steady, fast, rocketship</a:t>
            </a: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8073664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59de308ed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59de308ed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387861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59de308ed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59de308ed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31484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59de308ede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59de308ede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684975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59de308ed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59de308ede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791181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59de308ede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59de308ede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208494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59de308ed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59de308ed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663890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59eb8f06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59eb8f06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3335510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59eb8f060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59eb8f060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6951470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59eb8f060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59eb8f060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41322719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59eb8f060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59eb8f060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809477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1ccdff3c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1ccdff3c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6490191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59eb8f0606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59eb8f0606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9266162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59eb8f0606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59eb8f0606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Is VC or Angel right for you?</a:t>
            </a:r>
            <a:br>
              <a:rPr lang="en" sz="1400">
                <a:solidFill>
                  <a:schemeClr val="dk1"/>
                </a:solidFill>
              </a:rPr>
            </a:b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5373862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59eb8f0606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59eb8f0606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4654999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59eb8f0606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59eb8f0606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3131168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5182f87b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5182f87b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9553914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5182f87b0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5182f87b0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6272320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5182f87b0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5182f87b0a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4821394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5182f87b0a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5182f87b0a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8604300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5182f87b0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5182f87b0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179402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5182f87b0a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5182f87b0a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Is VC or Angel right for you?</a:t>
            </a:r>
            <a:br>
              <a:rPr lang="en" sz="1400">
                <a:solidFill>
                  <a:schemeClr val="dk1"/>
                </a:solidFill>
              </a:rPr>
            </a:b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8765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1e5d344cf_3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1e5d344cf_3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Is VC or Angel right for you?</a:t>
            </a:r>
            <a:br>
              <a:rPr lang="en" sz="1400">
                <a:solidFill>
                  <a:schemeClr val="dk1"/>
                </a:solidFill>
              </a:rPr>
            </a:b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9885386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5182f87b0a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5182f87b0a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9874451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5182f87b0a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5182f87b0a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48054280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5182f87b0a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5182f87b0a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2186547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5182f87b0a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5182f87b0a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75147274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5182f87b0a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5182f87b0a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1943229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5182f87b0a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5182f87b0a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3478984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5182f87b0a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5182f87b0a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47354806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5182f87b0a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5182f87b0a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62404280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5182f87b0a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5182f87b0a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Is VC or Angel right for you?</a:t>
            </a:r>
            <a:br>
              <a:rPr lang="en" sz="1400">
                <a:solidFill>
                  <a:schemeClr val="dk1"/>
                </a:solidFill>
              </a:rPr>
            </a:b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53567614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5182f87b0a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5182f87b0a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91589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1e5d344cf_3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1e5d344cf_3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Upside/downside. Time commitment, equity, etc. </a:t>
            </a: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35031586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5861a4f83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5861a4f83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89051590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5a96b06e3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5a96b06e3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411191398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5861a4f83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5861a4f83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22990741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5861a4f83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6" name="Google Shape;576;g5861a4f839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Is VC or Angel right for you?</a:t>
            </a:r>
            <a:br>
              <a:rPr lang="en" sz="1400">
                <a:solidFill>
                  <a:schemeClr val="dk1"/>
                </a:solidFill>
              </a:rPr>
            </a:b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34341845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5861a4f839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5861a4f839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1657227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5861a4f839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5861a4f839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93796830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g5861a4f83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6" name="Google Shape;606;g5861a4f839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66950989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5861a4f839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5861a4f839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39832274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588839db7a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588839db7a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20922421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588839db7a_1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g588839db7a_1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70273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1e5d344cf_3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1e5d344cf_3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(i.e. 20% MOM, 10k DAUs, 5% WOW if consumer, etc.)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4424530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g588839db7a_12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Google Shape;644;g588839db7a_12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3771165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g588839db7a_12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4" name="Google Shape;654;g588839db7a_12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64890155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588839db7a_12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588839db7a_12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58199068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g588839db7a_12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4" name="Google Shape;674;g588839db7a_12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Is VC or Angel right for you?</a:t>
            </a:r>
            <a:br>
              <a:rPr lang="en" sz="1400">
                <a:solidFill>
                  <a:schemeClr val="dk1"/>
                </a:solidFill>
              </a:rPr>
            </a:b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62490799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g588839db7a_12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4" name="Google Shape;684;g588839db7a_12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38442042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588839db7a_12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" name="Google Shape;694;g588839db7a_12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70404375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3519301b310bdc2a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3519301b310bdc2a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8468754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g3519301b310bdc2a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1" name="Google Shape;711;g3519301b310bdc2a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30753475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g3519301b310bdc2a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1" name="Google Shape;721;g3519301b310bdc2a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417483992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g3519301b310bdc2a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g3519301b310bdc2a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Is VC or Angel right for you?</a:t>
            </a:r>
            <a:br>
              <a:rPr lang="en" sz="1400">
                <a:solidFill>
                  <a:schemeClr val="dk1"/>
                </a:solidFill>
              </a:rPr>
            </a:b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687147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e5d344cf_3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1e5d344cf_3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83051862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g3519301b310bdc2a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1" name="Google Shape;741;g3519301b310bdc2a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58188900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g3519301b310bdc2a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1" name="Google Shape;751;g3519301b310bdc2a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22409072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g3519301b310bdc2a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1" name="Google Shape;761;g3519301b310bdc2a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53155171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g3519301b310bdc2a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1" name="Google Shape;771;g3519301b310bdc2a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71325407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g5dd1ce14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Google Shape;780;g5dd1ce14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83193713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g5dd1ce140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8" name="Google Shape;788;g5dd1ce140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8658858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g5dd1ce140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8" name="Google Shape;798;g5dd1ce140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51150239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g5dd1ce140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8" name="Google Shape;808;g5dd1ce140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Is VC or Angel right for you?</a:t>
            </a:r>
            <a:br>
              <a:rPr lang="en" sz="1400">
                <a:solidFill>
                  <a:schemeClr val="dk1"/>
                </a:solidFill>
              </a:rPr>
            </a:b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70608979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5dd1ce140d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5dd1ce140d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2960851205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g5dd1ce140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8" name="Google Shape;828;g5dd1ce140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778172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1e5d344cf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1e5d344cf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100+ investors -&gt; gets a round filled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Sales Process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Intros -- existing investors, fellow founders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41708348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g5dd1ce140d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Google Shape;838;g5dd1ce140d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85459891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5dd1ce140d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g5dd1ce140d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563734036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g5dd1ce140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7" name="Google Shape;857;g5dd1ce140d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183161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81a1f8e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81a1f8e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9747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DB8C5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90833" y="744575"/>
            <a:ext cx="8041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 b="1"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90825" y="2834125"/>
            <a:ext cx="804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0" y="0"/>
            <a:ext cx="4275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/>
          <p:nvPr/>
        </p:nvSpPr>
        <p:spPr>
          <a:xfrm>
            <a:off x="7424450" y="4518050"/>
            <a:ext cx="1719600" cy="625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8716500" y="0"/>
            <a:ext cx="4275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51250" y="2103925"/>
            <a:ext cx="8041500" cy="7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 b="1"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b="1"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1508625" y="2285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Poppins"/>
              <a:buNone/>
              <a:defRPr sz="3600" b="1"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28" name="Google Shape;28;p6"/>
          <p:cNvSpPr/>
          <p:nvPr/>
        </p:nvSpPr>
        <p:spPr>
          <a:xfrm>
            <a:off x="0" y="0"/>
            <a:ext cx="427500" cy="5143500"/>
          </a:xfrm>
          <a:prstGeom prst="rect">
            <a:avLst/>
          </a:prstGeom>
          <a:solidFill>
            <a:srgbClr val="0DB8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/>
          <p:nvPr/>
        </p:nvSpPr>
        <p:spPr>
          <a:xfrm>
            <a:off x="0" y="1919250"/>
            <a:ext cx="1278300" cy="127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31" name="Google Shape;31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243950" y="-99375"/>
            <a:ext cx="3252677" cy="182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/>
          <p:nvPr/>
        </p:nvSpPr>
        <p:spPr>
          <a:xfrm rot="5400000">
            <a:off x="1050300" y="788600"/>
            <a:ext cx="88500" cy="61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694750" y="432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/>
          <p:nvPr/>
        </p:nvSpPr>
        <p:spPr>
          <a:xfrm>
            <a:off x="7545825" y="67425"/>
            <a:ext cx="1530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rPr>
              <a:t>UNAUDITED</a:t>
            </a:r>
            <a:endParaRPr sz="1200" i="1">
              <a:solidFill>
                <a:srgbClr val="EFEFE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1868475" y="4007300"/>
            <a:ext cx="7275600" cy="6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E1: Funding Your Company</a:t>
            </a:r>
            <a:endParaRPr sz="30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161" name="Google Shape;16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2"/>
          <p:cNvSpPr txBox="1"/>
          <p:nvPr/>
        </p:nvSpPr>
        <p:spPr>
          <a:xfrm>
            <a:off x="4565000" y="4543675"/>
            <a:ext cx="4352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Setting the Tone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>
            <a:off x="1600200" y="2068750"/>
            <a:ext cx="7047300" cy="23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Agree on the mission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Agree on roles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Understand communication style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Have Spousal/S.O. Buy-In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65" name="Google Shape;165;p22"/>
          <p:cNvSpPr txBox="1"/>
          <p:nvPr/>
        </p:nvSpPr>
        <p:spPr>
          <a:xfrm>
            <a:off x="1600200" y="1003900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CO-FOUNDER ALIGNMENT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171" name="Google Shape;17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3"/>
          <p:cNvSpPr txBox="1"/>
          <p:nvPr/>
        </p:nvSpPr>
        <p:spPr>
          <a:xfrm>
            <a:off x="4954550" y="4543675"/>
            <a:ext cx="3962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Small Team Communications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4" name="Google Shape;174;p23"/>
          <p:cNvSpPr txBox="1"/>
          <p:nvPr/>
        </p:nvSpPr>
        <p:spPr>
          <a:xfrm>
            <a:off x="1600200" y="230890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 professional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“Not in front of the kids”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Over-communicate (mission, goals, roles)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 Transparent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75" name="Google Shape;175;p23"/>
          <p:cNvSpPr txBox="1"/>
          <p:nvPr/>
        </p:nvSpPr>
        <p:spPr>
          <a:xfrm>
            <a:off x="1600200" y="10039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SETTING THE TONE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WITH YOUR TEAM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4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181" name="Google Shape;18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4"/>
          <p:cNvSpPr txBox="1"/>
          <p:nvPr/>
        </p:nvSpPr>
        <p:spPr>
          <a:xfrm>
            <a:off x="4699925" y="4543675"/>
            <a:ext cx="4217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Mid-Size Team Communications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4" name="Google Shape;184;p24"/>
          <p:cNvSpPr txBox="1"/>
          <p:nvPr/>
        </p:nvSpPr>
        <p:spPr>
          <a:xfrm>
            <a:off x="1597400" y="23089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Make a 12-Week Plan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Track Yourself Against that Plan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Use Lightweight Communications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85" name="Google Shape;185;p24"/>
          <p:cNvSpPr txBox="1"/>
          <p:nvPr/>
        </p:nvSpPr>
        <p:spPr>
          <a:xfrm>
            <a:off x="1597400" y="1003900"/>
            <a:ext cx="75465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SMALL TEAM COMMUNICATIONS</a:t>
            </a:r>
            <a:endParaRPr sz="30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5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pic>
        <p:nvPicPr>
          <p:cNvPr id="191" name="Google Shape;19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5"/>
          <p:cNvSpPr txBox="1"/>
          <p:nvPr/>
        </p:nvSpPr>
        <p:spPr>
          <a:xfrm>
            <a:off x="5007050" y="4543675"/>
            <a:ext cx="3910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Tools for Internal Communications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4" name="Google Shape;194;p25"/>
          <p:cNvSpPr txBox="1"/>
          <p:nvPr/>
        </p:nvSpPr>
        <p:spPr>
          <a:xfrm>
            <a:off x="1597400" y="23089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Make a 12 Month Plan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Track Yourself Against that Plan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Invest in Communication Tools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95" name="Google Shape;195;p25"/>
          <p:cNvSpPr txBox="1"/>
          <p:nvPr/>
        </p:nvSpPr>
        <p:spPr>
          <a:xfrm>
            <a:off x="1600200" y="1003900"/>
            <a:ext cx="7821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MID-SIZE TEAM COMMUNICATIONS</a:t>
            </a:r>
            <a:endParaRPr sz="30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5A</a:t>
            </a:r>
            <a:endParaRPr/>
          </a:p>
        </p:txBody>
      </p:sp>
      <p:pic>
        <p:nvPicPr>
          <p:cNvPr id="201" name="Google Shape;20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6"/>
          <p:cNvSpPr txBox="1"/>
          <p:nvPr/>
        </p:nvSpPr>
        <p:spPr>
          <a:xfrm>
            <a:off x="1597400" y="2308900"/>
            <a:ext cx="76152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Establish Processes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Set Up Data Feeds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Use Checklists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04" name="Google Shape;204;p26"/>
          <p:cNvSpPr txBox="1"/>
          <p:nvPr/>
        </p:nvSpPr>
        <p:spPr>
          <a:xfrm>
            <a:off x="16002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TOOLS FOR </a:t>
            </a:r>
            <a:r>
              <a:rPr lang="en" sz="3500" b="1" i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INTERNAL</a:t>
            </a: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COMMUNICATION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5" name="Google Shape;205;p26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Tools for External Communication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7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5B</a:t>
            </a:r>
            <a:endParaRPr/>
          </a:p>
        </p:txBody>
      </p:sp>
      <p:pic>
        <p:nvPicPr>
          <p:cNvPr id="211" name="Google Shape;21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7"/>
          <p:cNvSpPr txBox="1"/>
          <p:nvPr/>
        </p:nvSpPr>
        <p:spPr>
          <a:xfrm>
            <a:off x="1600200" y="2257475"/>
            <a:ext cx="7546500" cy="21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Organize Incoming Communications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Create Sequences for Prospecting and 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Qualifying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 Publish Documentation for Your Customers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14" name="Google Shape;214;p27"/>
          <p:cNvSpPr txBox="1"/>
          <p:nvPr/>
        </p:nvSpPr>
        <p:spPr>
          <a:xfrm>
            <a:off x="16002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TOOLS FOR </a:t>
            </a:r>
            <a:r>
              <a:rPr lang="en" sz="3500" b="1" i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EXTERNAL</a:t>
            </a: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COMMUNICATION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5" name="Google Shape;215;p27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Tough Conversations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8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pic>
        <p:nvPicPr>
          <p:cNvPr id="221" name="Google Shape;22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00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28"/>
          <p:cNvSpPr txBox="1"/>
          <p:nvPr/>
        </p:nvSpPr>
        <p:spPr>
          <a:xfrm>
            <a:off x="5291050" y="4543675"/>
            <a:ext cx="3626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Communicating with Investors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4" name="Google Shape;224;p28"/>
          <p:cNvSpPr txBox="1"/>
          <p:nvPr/>
        </p:nvSpPr>
        <p:spPr>
          <a:xfrm>
            <a:off x="1597400" y="23089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Get Out of the Office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Seek Outside Help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Don’t Cross the Net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25" name="Google Shape;225;p28"/>
          <p:cNvSpPr txBox="1"/>
          <p:nvPr/>
        </p:nvSpPr>
        <p:spPr>
          <a:xfrm>
            <a:off x="1597400" y="1003900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TOUGH CONVERSATIONS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9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pic>
        <p:nvPicPr>
          <p:cNvPr id="231" name="Google Shape;23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9"/>
          <p:cNvSpPr txBox="1"/>
          <p:nvPr/>
        </p:nvSpPr>
        <p:spPr>
          <a:xfrm>
            <a:off x="1600200" y="2580350"/>
            <a:ext cx="80508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Send Monthly Updates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(revenue, runway, risks)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Start Board Meetings Early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 Proactive w/ Target Investors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34" name="Google Shape;234;p29"/>
          <p:cNvSpPr txBox="1"/>
          <p:nvPr/>
        </p:nvSpPr>
        <p:spPr>
          <a:xfrm>
            <a:off x="1600200" y="1003900"/>
            <a:ext cx="73440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COMMUNICATING WITH INVESTORS 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0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240" name="Google Shape;240;p30"/>
          <p:cNvSpPr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30"/>
          <p:cNvSpPr txBox="1"/>
          <p:nvPr/>
        </p:nvSpPr>
        <p:spPr>
          <a:xfrm>
            <a:off x="1868400" y="3903200"/>
            <a:ext cx="7275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E3: Business Model &amp; Turning On Revenue</a:t>
            </a:r>
            <a:endParaRPr sz="24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242" name="Google Shape;24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1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248" name="Google Shape;24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1"/>
          <p:cNvSpPr txBox="1"/>
          <p:nvPr/>
        </p:nvSpPr>
        <p:spPr>
          <a:xfrm>
            <a:off x="5055750" y="4543675"/>
            <a:ext cx="38613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How to charge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1" name="Google Shape;251;p31"/>
          <p:cNvSpPr txBox="1"/>
          <p:nvPr/>
        </p:nvSpPr>
        <p:spPr>
          <a:xfrm>
            <a:off x="1226550" y="504425"/>
            <a:ext cx="72141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Start with a business model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2" name="Google Shape;252;p31"/>
          <p:cNvSpPr txBox="1"/>
          <p:nvPr/>
        </p:nvSpPr>
        <p:spPr>
          <a:xfrm>
            <a:off x="1714300" y="1810025"/>
            <a:ext cx="7041300" cy="25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Light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Have a business model from day one </a:t>
            </a:r>
            <a:endParaRPr sz="2500">
              <a:solidFill>
                <a:srgbClr val="999999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Light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First-time founder approach vs. </a:t>
            </a:r>
            <a:b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</a:b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serial founder approach</a:t>
            </a:r>
            <a:endParaRPr sz="2500">
              <a:solidFill>
                <a:srgbClr val="999999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/>
        </p:nvSpPr>
        <p:spPr>
          <a:xfrm>
            <a:off x="1691825" y="686700"/>
            <a:ext cx="50445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Bootstrapping versus fundraising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6054050" y="4543675"/>
            <a:ext cx="2863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Friends &amp; Family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1752600" y="25457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Are you a venture scale startup?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1752600" y="32315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Venture scale metrics and timeline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2"/>
          <p:cNvSpPr txBox="1"/>
          <p:nvPr/>
        </p:nvSpPr>
        <p:spPr>
          <a:xfrm>
            <a:off x="1295400" y="458100"/>
            <a:ext cx="38316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How to charge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8" name="Google Shape;258;p32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259" name="Google Shape;25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32"/>
          <p:cNvSpPr txBox="1"/>
          <p:nvPr/>
        </p:nvSpPr>
        <p:spPr>
          <a:xfrm>
            <a:off x="5045825" y="4543675"/>
            <a:ext cx="38715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When to charge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2" name="Google Shape;262;p32"/>
          <p:cNvSpPr txBox="1"/>
          <p:nvPr/>
        </p:nvSpPr>
        <p:spPr>
          <a:xfrm>
            <a:off x="1680325" y="1797675"/>
            <a:ext cx="7236900" cy="26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Light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Explain it simply - B2B &amp; B2C Options</a:t>
            </a:r>
            <a:endParaRPr sz="2500">
              <a:solidFill>
                <a:srgbClr val="999999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Light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Startups should increase price over time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SemiBold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How do you increase prices over time?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3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268" name="Google Shape;26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33"/>
          <p:cNvSpPr txBox="1"/>
          <p:nvPr/>
        </p:nvSpPr>
        <p:spPr>
          <a:xfrm>
            <a:off x="5457625" y="4543675"/>
            <a:ext cx="34596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Revenue streams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1" name="Google Shape;271;p33"/>
          <p:cNvSpPr txBox="1"/>
          <p:nvPr/>
        </p:nvSpPr>
        <p:spPr>
          <a:xfrm>
            <a:off x="1680325" y="1771750"/>
            <a:ext cx="7236900" cy="25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Light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Turn on revenue earlier than you’re comfortable</a:t>
            </a:r>
            <a:endParaRPr sz="2500">
              <a:solidFill>
                <a:srgbClr val="999999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SemiBold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Choosing how much to charge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72" name="Google Shape;272;p33"/>
          <p:cNvSpPr txBox="1"/>
          <p:nvPr/>
        </p:nvSpPr>
        <p:spPr>
          <a:xfrm>
            <a:off x="1319100" y="505500"/>
            <a:ext cx="68859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When to charge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4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pic>
        <p:nvPicPr>
          <p:cNvPr id="278" name="Google Shape;27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34"/>
          <p:cNvSpPr txBox="1"/>
          <p:nvPr/>
        </p:nvSpPr>
        <p:spPr>
          <a:xfrm>
            <a:off x="6054050" y="4543675"/>
            <a:ext cx="2863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Unit economics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81" name="Google Shape;281;p34"/>
          <p:cNvSpPr txBox="1"/>
          <p:nvPr/>
        </p:nvSpPr>
        <p:spPr>
          <a:xfrm>
            <a:off x="1327300" y="520050"/>
            <a:ext cx="72186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Revenue streams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82" name="Google Shape;282;p34"/>
          <p:cNvSpPr txBox="1"/>
          <p:nvPr/>
        </p:nvSpPr>
        <p:spPr>
          <a:xfrm>
            <a:off x="1680325" y="2004075"/>
            <a:ext cx="7236900" cy="24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Light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Answer: One</a:t>
            </a:r>
            <a:endParaRPr sz="2500">
              <a:solidFill>
                <a:srgbClr val="999999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SemiBold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Exceptions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5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pic>
        <p:nvPicPr>
          <p:cNvPr id="288" name="Google Shape;28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35"/>
          <p:cNvSpPr txBox="1"/>
          <p:nvPr/>
        </p:nvSpPr>
        <p:spPr>
          <a:xfrm>
            <a:off x="6054050" y="4543675"/>
            <a:ext cx="2863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Competitors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1" name="Google Shape;291;p35"/>
          <p:cNvSpPr txBox="1"/>
          <p:nvPr/>
        </p:nvSpPr>
        <p:spPr>
          <a:xfrm>
            <a:off x="1330825" y="528600"/>
            <a:ext cx="73440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Unit economics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2" name="Google Shape;292;p35"/>
          <p:cNvSpPr txBox="1"/>
          <p:nvPr/>
        </p:nvSpPr>
        <p:spPr>
          <a:xfrm>
            <a:off x="1680350" y="1963350"/>
            <a:ext cx="7236900" cy="24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Light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Build a simple financial model</a:t>
            </a:r>
            <a:endParaRPr sz="2500">
              <a:solidFill>
                <a:srgbClr val="999999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SemiBold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Margin expansion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6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pic>
        <p:nvPicPr>
          <p:cNvPr id="298" name="Google Shape;298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36"/>
          <p:cNvSpPr txBox="1"/>
          <p:nvPr/>
        </p:nvSpPr>
        <p:spPr>
          <a:xfrm>
            <a:off x="6054050" y="4543675"/>
            <a:ext cx="2863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Key metrics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1" name="Google Shape;301;p36"/>
          <p:cNvSpPr txBox="1"/>
          <p:nvPr/>
        </p:nvSpPr>
        <p:spPr>
          <a:xfrm>
            <a:off x="1335300" y="509225"/>
            <a:ext cx="73440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Competitors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2" name="Google Shape;302;p36"/>
          <p:cNvSpPr txBox="1"/>
          <p:nvPr/>
        </p:nvSpPr>
        <p:spPr>
          <a:xfrm>
            <a:off x="1680350" y="1963350"/>
            <a:ext cx="7236900" cy="24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Light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Main focus should be customers</a:t>
            </a:r>
            <a:endParaRPr sz="2500">
              <a:solidFill>
                <a:srgbClr val="999999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SemiBold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Learning from your competitors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7"/>
          <p:cNvSpPr txBox="1"/>
          <p:nvPr/>
        </p:nvSpPr>
        <p:spPr>
          <a:xfrm>
            <a:off x="1419375" y="465500"/>
            <a:ext cx="73440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Key metrics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8" name="Google Shape;308;p37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pic>
        <p:nvPicPr>
          <p:cNvPr id="309" name="Google Shape;30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37"/>
          <p:cNvSpPr txBox="1"/>
          <p:nvPr/>
        </p:nvSpPr>
        <p:spPr>
          <a:xfrm>
            <a:off x="1599300" y="1957375"/>
            <a:ext cx="7236900" cy="24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Light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Setting up metrics</a:t>
            </a:r>
            <a:endParaRPr sz="2500">
              <a:solidFill>
                <a:srgbClr val="999999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500"/>
              <a:buFont typeface="Poppins SemiBold"/>
              <a:buChar char="●"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Tracking &amp; refining metrics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8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317" name="Google Shape;317;p38"/>
          <p:cNvSpPr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38"/>
          <p:cNvSpPr txBox="1"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E4: Team</a:t>
            </a:r>
            <a:endParaRPr sz="30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319" name="Google Shape;319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9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325" name="Google Shape;325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39"/>
          <p:cNvSpPr txBox="1"/>
          <p:nvPr/>
        </p:nvSpPr>
        <p:spPr>
          <a:xfrm>
            <a:off x="4565000" y="4543675"/>
            <a:ext cx="4352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In-House vs. Outsourcing 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28" name="Google Shape;328;p39"/>
          <p:cNvSpPr txBox="1"/>
          <p:nvPr/>
        </p:nvSpPr>
        <p:spPr>
          <a:xfrm>
            <a:off x="1600200" y="2221150"/>
            <a:ext cx="70473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Find complementary skill sets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Establish co-founder equity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&lt;10 employees, hire generalists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&gt;10 employees, hire specialists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Remote vs. Office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29" name="Google Shape;329;p39"/>
          <p:cNvSpPr txBox="1"/>
          <p:nvPr/>
        </p:nvSpPr>
        <p:spPr>
          <a:xfrm>
            <a:off x="1600200" y="1003900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CO-FOUNDER &amp; FIRST HIRES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0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335" name="Google Shape;33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40"/>
          <p:cNvSpPr txBox="1"/>
          <p:nvPr/>
        </p:nvSpPr>
        <p:spPr>
          <a:xfrm>
            <a:off x="1597400" y="2308900"/>
            <a:ext cx="78567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Determine what is strategic: keep in-house</a:t>
            </a:r>
            <a:endParaRPr sz="24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Determine what is administrative and/or </a:t>
            </a:r>
            <a:br>
              <a:rPr lang="en" sz="24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</a:br>
            <a:r>
              <a:rPr lang="en" sz="24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repeatable: outsource</a:t>
            </a:r>
            <a:endParaRPr sz="24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Utilize SaaS vs. Contractors</a:t>
            </a:r>
            <a:endParaRPr sz="24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38" name="Google Shape;338;p40"/>
          <p:cNvSpPr txBox="1"/>
          <p:nvPr/>
        </p:nvSpPr>
        <p:spPr>
          <a:xfrm>
            <a:off x="16002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IN-HOUSE VS. OUTSOURCING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9" name="Google Shape;339;p40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Hiring &amp; HR Tools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345" name="Google Shape;345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41"/>
          <p:cNvSpPr txBox="1"/>
          <p:nvPr/>
        </p:nvSpPr>
        <p:spPr>
          <a:xfrm>
            <a:off x="4954550" y="4543675"/>
            <a:ext cx="3962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Organizational Structure 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48" name="Google Shape;348;p41"/>
          <p:cNvSpPr txBox="1"/>
          <p:nvPr/>
        </p:nvSpPr>
        <p:spPr>
          <a:xfrm>
            <a:off x="1600200" y="20476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Create structure &amp; a repeatable process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 proactive and stay focused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Utilize HR tools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49" name="Google Shape;349;p41"/>
          <p:cNvSpPr txBox="1"/>
          <p:nvPr/>
        </p:nvSpPr>
        <p:spPr>
          <a:xfrm>
            <a:off x="1600200" y="10039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HIRING &amp; HR TOOLS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/>
        </p:nvSpPr>
        <p:spPr>
          <a:xfrm>
            <a:off x="1752600" y="686700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Friends &amp; </a:t>
            </a:r>
            <a:br>
              <a:rPr lang="en" sz="3500" b="1">
                <a:latin typeface="Poppins"/>
                <a:ea typeface="Poppins"/>
                <a:cs typeface="Poppins"/>
                <a:sym typeface="Poppins"/>
              </a:rPr>
            </a:b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Family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/>
          <p:nvPr/>
        </p:nvSpPr>
        <p:spPr>
          <a:xfrm>
            <a:off x="6054050" y="4543675"/>
            <a:ext cx="2863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Angels vs. Venture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1752600" y="25457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Risks and rewards to consider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1752600" y="32315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SAFE agreements and convertible notes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1752600" y="39173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Due diligence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2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pic>
        <p:nvPicPr>
          <p:cNvPr id="355" name="Google Shape;355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p42"/>
          <p:cNvSpPr txBox="1"/>
          <p:nvPr/>
        </p:nvSpPr>
        <p:spPr>
          <a:xfrm>
            <a:off x="5007050" y="4543675"/>
            <a:ext cx="3910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Firing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58" name="Google Shape;358;p42"/>
          <p:cNvSpPr txBox="1"/>
          <p:nvPr/>
        </p:nvSpPr>
        <p:spPr>
          <a:xfrm>
            <a:off x="1597400" y="23089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Establish and communicate ownership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Build a team org chart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Adapt as you grow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59" name="Google Shape;359;p42"/>
          <p:cNvSpPr txBox="1"/>
          <p:nvPr/>
        </p:nvSpPr>
        <p:spPr>
          <a:xfrm>
            <a:off x="1600200" y="1003900"/>
            <a:ext cx="7821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ORGANIZATIONAL STRUCTURE</a:t>
            </a:r>
            <a:endParaRPr sz="30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43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pic>
        <p:nvPicPr>
          <p:cNvPr id="365" name="Google Shape;365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43"/>
          <p:cNvSpPr txBox="1"/>
          <p:nvPr/>
        </p:nvSpPr>
        <p:spPr>
          <a:xfrm>
            <a:off x="4699925" y="4543675"/>
            <a:ext cx="4217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Compensation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8" name="Google Shape;368;p43"/>
          <p:cNvSpPr txBox="1"/>
          <p:nvPr/>
        </p:nvSpPr>
        <p:spPr>
          <a:xfrm>
            <a:off x="1597400" y="2308900"/>
            <a:ext cx="75057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Create a performance improvement plan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Document everything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 graceful and professional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Communicate with the team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69" name="Google Shape;369;p43"/>
          <p:cNvSpPr txBox="1"/>
          <p:nvPr/>
        </p:nvSpPr>
        <p:spPr>
          <a:xfrm>
            <a:off x="1597400" y="1003900"/>
            <a:ext cx="75465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FIRING</a:t>
            </a:r>
            <a:endParaRPr sz="30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4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pic>
        <p:nvPicPr>
          <p:cNvPr id="375" name="Google Shape;375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44"/>
          <p:cNvSpPr txBox="1"/>
          <p:nvPr/>
        </p:nvSpPr>
        <p:spPr>
          <a:xfrm>
            <a:off x="1597400" y="2308900"/>
            <a:ext cx="76152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“Don’t make compensation a conversation”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 your homework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Get creative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Set employee stock option plan (ESOP)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78" name="Google Shape;378;p44"/>
          <p:cNvSpPr txBox="1"/>
          <p:nvPr/>
        </p:nvSpPr>
        <p:spPr>
          <a:xfrm>
            <a:off x="16002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COMPENSATION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9" name="Google Shape;379;p44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Tough Choices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5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pic>
        <p:nvPicPr>
          <p:cNvPr id="385" name="Google Shape;38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00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45"/>
          <p:cNvSpPr txBox="1"/>
          <p:nvPr/>
        </p:nvSpPr>
        <p:spPr>
          <a:xfrm>
            <a:off x="5291050" y="4543675"/>
            <a:ext cx="3626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End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8" name="Google Shape;388;p45"/>
          <p:cNvSpPr txBox="1"/>
          <p:nvPr/>
        </p:nvSpPr>
        <p:spPr>
          <a:xfrm>
            <a:off x="1597400" y="2618988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“The ones that got you here aren’t necessarily the ones to get you there”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Trust your gut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Avoid blurred lines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89" name="Google Shape;389;p45"/>
          <p:cNvSpPr txBox="1"/>
          <p:nvPr/>
        </p:nvSpPr>
        <p:spPr>
          <a:xfrm>
            <a:off x="1597400" y="1003900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TOUGH CHOICES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6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395" name="Google Shape;395;p46"/>
          <p:cNvSpPr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46"/>
          <p:cNvSpPr txBox="1"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E5: Sales</a:t>
            </a:r>
            <a:endParaRPr sz="30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397" name="Google Shape;397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7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403" name="Google Shape;403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Google Shape;405;p47"/>
          <p:cNvSpPr txBox="1"/>
          <p:nvPr/>
        </p:nvSpPr>
        <p:spPr>
          <a:xfrm>
            <a:off x="4565000" y="4543675"/>
            <a:ext cx="4352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Compensation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6" name="Google Shape;406;p47"/>
          <p:cNvSpPr txBox="1"/>
          <p:nvPr/>
        </p:nvSpPr>
        <p:spPr>
          <a:xfrm>
            <a:off x="1600200" y="2221150"/>
            <a:ext cx="70473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407" name="Google Shape;407;p47"/>
          <p:cNvSpPr txBox="1"/>
          <p:nvPr/>
        </p:nvSpPr>
        <p:spPr>
          <a:xfrm>
            <a:off x="1600200" y="20476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 the first Evangelist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When to hire a VP or Head of Sales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Complete team with SDRs, Associates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408" name="Google Shape;408;p47"/>
          <p:cNvSpPr txBox="1"/>
          <p:nvPr/>
        </p:nvSpPr>
        <p:spPr>
          <a:xfrm>
            <a:off x="1600200" y="10039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HIRES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8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414" name="Google Shape;41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416" name="Google Shape;416;p48"/>
          <p:cNvSpPr txBox="1"/>
          <p:nvPr/>
        </p:nvSpPr>
        <p:spPr>
          <a:xfrm>
            <a:off x="16002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COMPENSATION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7" name="Google Shape;417;p48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Sales Process: Prospecting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8" name="Google Shape;418;p48"/>
          <p:cNvSpPr txBox="1"/>
          <p:nvPr/>
        </p:nvSpPr>
        <p:spPr>
          <a:xfrm>
            <a:off x="1600200" y="20476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Ensure salespeople are aligned with mission 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Understand pros &amp; cons of each method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Get creative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9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424" name="Google Shape;424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49"/>
          <p:cNvSpPr txBox="1"/>
          <p:nvPr/>
        </p:nvSpPr>
        <p:spPr>
          <a:xfrm>
            <a:off x="4954550" y="4543675"/>
            <a:ext cx="3962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Sale Process: Nurturing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7" name="Google Shape;427;p49"/>
          <p:cNvSpPr txBox="1"/>
          <p:nvPr/>
        </p:nvSpPr>
        <p:spPr>
          <a:xfrm>
            <a:off x="1600200" y="20476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Identify your targets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Outsource your SDR work early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Create an autonomous sales machine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428" name="Google Shape;428;p49"/>
          <p:cNvSpPr txBox="1"/>
          <p:nvPr/>
        </p:nvSpPr>
        <p:spPr>
          <a:xfrm>
            <a:off x="1600200" y="10039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SALES PROCESS: PROSPECTING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50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pic>
        <p:nvPicPr>
          <p:cNvPr id="434" name="Google Shape;434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436" name="Google Shape;436;p50"/>
          <p:cNvSpPr txBox="1"/>
          <p:nvPr/>
        </p:nvSpPr>
        <p:spPr>
          <a:xfrm>
            <a:off x="5007050" y="4543675"/>
            <a:ext cx="3910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Sales Process: Closing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7" name="Google Shape;437;p50"/>
          <p:cNvSpPr txBox="1"/>
          <p:nvPr/>
        </p:nvSpPr>
        <p:spPr>
          <a:xfrm>
            <a:off x="1597400" y="23089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Emailing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Calling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Experiment, track &amp; measure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438" name="Google Shape;438;p50"/>
          <p:cNvSpPr txBox="1"/>
          <p:nvPr/>
        </p:nvSpPr>
        <p:spPr>
          <a:xfrm>
            <a:off x="1600200" y="1003900"/>
            <a:ext cx="7821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SALES PROCESS: NURTURING</a:t>
            </a:r>
            <a:endParaRPr sz="30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51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pic>
        <p:nvPicPr>
          <p:cNvPr id="444" name="Google Shape;444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446" name="Google Shape;446;p51"/>
          <p:cNvSpPr txBox="1"/>
          <p:nvPr/>
        </p:nvSpPr>
        <p:spPr>
          <a:xfrm>
            <a:off x="4699925" y="4543675"/>
            <a:ext cx="4217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Upselling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7" name="Google Shape;447;p51"/>
          <p:cNvSpPr txBox="1"/>
          <p:nvPr/>
        </p:nvSpPr>
        <p:spPr>
          <a:xfrm>
            <a:off x="1617800" y="2618988"/>
            <a:ext cx="75057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Obtain prospect’s budget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Identify champion &amp; decision maker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Focus on pain points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Identify the timeframe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Identify personal motivations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448" name="Google Shape;448;p51"/>
          <p:cNvSpPr txBox="1"/>
          <p:nvPr/>
        </p:nvSpPr>
        <p:spPr>
          <a:xfrm>
            <a:off x="1597400" y="1003900"/>
            <a:ext cx="75465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SALES PROCESSING: CLOSING</a:t>
            </a:r>
            <a:endParaRPr sz="30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/>
        </p:nvSpPr>
        <p:spPr>
          <a:xfrm>
            <a:off x="1752600" y="686700"/>
            <a:ext cx="66894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Angels versus </a:t>
            </a:r>
            <a:b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Venture Capital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1" name="Google Shape;91;p16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/>
        </p:nvSpPr>
        <p:spPr>
          <a:xfrm>
            <a:off x="5859500" y="4543675"/>
            <a:ext cx="30576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Accelerators/Incubators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1752600" y="25457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How much are you trying to raise?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1752600" y="30791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Check sizes and value (beyond money)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1752600" y="36125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Which investors should you target?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1752600" y="4205225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Syndicates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2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pic>
        <p:nvPicPr>
          <p:cNvPr id="454" name="Google Shape;454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p52"/>
          <p:cNvSpPr txBox="1"/>
          <p:nvPr/>
        </p:nvSpPr>
        <p:spPr>
          <a:xfrm>
            <a:off x="1597400" y="2308900"/>
            <a:ext cx="76152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Separate sales and client success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Identify easily fillable gaps in product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Double-down on whales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Focus on creating recurring revenue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457" name="Google Shape;457;p52"/>
          <p:cNvSpPr txBox="1"/>
          <p:nvPr/>
        </p:nvSpPr>
        <p:spPr>
          <a:xfrm>
            <a:off x="16002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UPSELLING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8" name="Google Shape;458;p52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Sales Tools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3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pic>
        <p:nvPicPr>
          <p:cNvPr id="464" name="Google Shape;464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00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466" name="Google Shape;466;p53"/>
          <p:cNvSpPr txBox="1"/>
          <p:nvPr/>
        </p:nvSpPr>
        <p:spPr>
          <a:xfrm>
            <a:off x="1597400" y="1003900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SALES TOOLS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7" name="Google Shape;467;p53"/>
          <p:cNvSpPr txBox="1"/>
          <p:nvPr/>
        </p:nvSpPr>
        <p:spPr>
          <a:xfrm>
            <a:off x="1600200" y="18190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Identify your sales needs &amp; goals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Implement software for team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54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473" name="Google Shape;473;p54"/>
          <p:cNvSpPr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54"/>
          <p:cNvSpPr txBox="1"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E6: Staying Lean</a:t>
            </a:r>
            <a:endParaRPr sz="30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475" name="Google Shape;475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55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481" name="Google Shape;481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Google Shape;483;p55"/>
          <p:cNvSpPr txBox="1"/>
          <p:nvPr/>
        </p:nvSpPr>
        <p:spPr>
          <a:xfrm>
            <a:off x="4565000" y="4543675"/>
            <a:ext cx="4352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Raising Money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84" name="Google Shape;484;p55"/>
          <p:cNvSpPr txBox="1"/>
          <p:nvPr/>
        </p:nvSpPr>
        <p:spPr>
          <a:xfrm>
            <a:off x="1600200" y="2221150"/>
            <a:ext cx="70473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485" name="Google Shape;485;p55"/>
          <p:cNvSpPr txBox="1"/>
          <p:nvPr/>
        </p:nvSpPr>
        <p:spPr>
          <a:xfrm>
            <a:off x="1600200" y="20476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Importance of Keeping Long Runway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Cheap vs. Frugal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486" name="Google Shape;486;p55"/>
          <p:cNvSpPr txBox="1"/>
          <p:nvPr/>
        </p:nvSpPr>
        <p:spPr>
          <a:xfrm>
            <a:off x="1600200" y="10039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LOW BURN CULTURE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56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492" name="Google Shape;492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494" name="Google Shape;494;p56"/>
          <p:cNvSpPr txBox="1"/>
          <p:nvPr/>
        </p:nvSpPr>
        <p:spPr>
          <a:xfrm>
            <a:off x="16002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RAISING MONEY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95" name="Google Shape;495;p56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HIRING HACKS FOR LONGER RUNWAY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96" name="Google Shape;496;p56"/>
          <p:cNvSpPr txBox="1"/>
          <p:nvPr/>
        </p:nvSpPr>
        <p:spPr>
          <a:xfrm>
            <a:off x="1600200" y="20476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Raise with a Plan to have 18 - 24 months of Runway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Begin Raising with 6 Months of Runway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57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502" name="Google Shape;502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p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504" name="Google Shape;504;p57"/>
          <p:cNvSpPr txBox="1"/>
          <p:nvPr/>
        </p:nvSpPr>
        <p:spPr>
          <a:xfrm>
            <a:off x="4954550" y="4543675"/>
            <a:ext cx="3962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FIRE FAST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05" name="Google Shape;505;p57"/>
          <p:cNvSpPr txBox="1"/>
          <p:nvPr/>
        </p:nvSpPr>
        <p:spPr>
          <a:xfrm>
            <a:off x="1600200" y="20476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Trading Equity for Salary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Founder’s Salary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Remote Colleagues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06" name="Google Shape;506;p57"/>
          <p:cNvSpPr txBox="1"/>
          <p:nvPr/>
        </p:nvSpPr>
        <p:spPr>
          <a:xfrm>
            <a:off x="1600200" y="10039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HIRING HACKS FOR LONGER RUNWAY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58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pic>
        <p:nvPicPr>
          <p:cNvPr id="512" name="Google Shape;512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p58"/>
          <p:cNvSpPr txBox="1"/>
          <p:nvPr/>
        </p:nvSpPr>
        <p:spPr>
          <a:xfrm>
            <a:off x="4565900" y="4543675"/>
            <a:ext cx="4351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BUILDING HACKS FOR LONGER RUNWAY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15" name="Google Shape;515;p58"/>
          <p:cNvSpPr txBox="1"/>
          <p:nvPr/>
        </p:nvSpPr>
        <p:spPr>
          <a:xfrm>
            <a:off x="1597400" y="23089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Hiring is imperfect. Accept it.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Keep an eye out for early warning signs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16" name="Google Shape;516;p58"/>
          <p:cNvSpPr txBox="1"/>
          <p:nvPr/>
        </p:nvSpPr>
        <p:spPr>
          <a:xfrm>
            <a:off x="1600200" y="1003900"/>
            <a:ext cx="7821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FIRE FAST</a:t>
            </a:r>
            <a:endParaRPr sz="30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9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pic>
        <p:nvPicPr>
          <p:cNvPr id="522" name="Google Shape;522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524" name="Google Shape;524;p59"/>
          <p:cNvSpPr txBox="1"/>
          <p:nvPr/>
        </p:nvSpPr>
        <p:spPr>
          <a:xfrm>
            <a:off x="1597400" y="2308900"/>
            <a:ext cx="76152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Utilize existing technologies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Not everything needs a developer!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25" name="Google Shape;525;p59"/>
          <p:cNvSpPr txBox="1"/>
          <p:nvPr/>
        </p:nvSpPr>
        <p:spPr>
          <a:xfrm>
            <a:off x="16002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BUILDING HACKS FOR LONGER RUNWAY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26" name="Google Shape;526;p59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</a:t>
            </a:r>
            <a:r>
              <a:rPr lang="en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DECISION HACKS FOR LONGER RUNWAY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60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pic>
        <p:nvPicPr>
          <p:cNvPr id="532" name="Google Shape;532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534" name="Google Shape;534;p60"/>
          <p:cNvSpPr txBox="1"/>
          <p:nvPr/>
        </p:nvSpPr>
        <p:spPr>
          <a:xfrm>
            <a:off x="4699925" y="4543675"/>
            <a:ext cx="4217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</a:t>
            </a:r>
            <a:r>
              <a:rPr lang="en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WHEN S!$% DOESN’T GO WELL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5" name="Google Shape;535;p60"/>
          <p:cNvSpPr txBox="1"/>
          <p:nvPr/>
        </p:nvSpPr>
        <p:spPr>
          <a:xfrm>
            <a:off x="1617800" y="2735138"/>
            <a:ext cx="75057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Find the fastest, cheapest way to validate your hypothesis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Avoid the common money pits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36" name="Google Shape;536;p60"/>
          <p:cNvSpPr txBox="1"/>
          <p:nvPr/>
        </p:nvSpPr>
        <p:spPr>
          <a:xfrm>
            <a:off x="1597400" y="1003900"/>
            <a:ext cx="75465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DECISION HACKS FOR LONGER RUNWAY</a:t>
            </a:r>
            <a:endParaRPr sz="30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61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pic>
        <p:nvPicPr>
          <p:cNvPr id="542" name="Google Shape;542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00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544" name="Google Shape;544;p61"/>
          <p:cNvSpPr txBox="1"/>
          <p:nvPr/>
        </p:nvSpPr>
        <p:spPr>
          <a:xfrm>
            <a:off x="1597400" y="1003900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WHEN S!$% DOESN’T GO WELL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5" name="Google Shape;545;p61"/>
          <p:cNvSpPr txBox="1"/>
          <p:nvPr/>
        </p:nvSpPr>
        <p:spPr>
          <a:xfrm>
            <a:off x="1597400" y="203300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Examine every cost with an investor or founder friend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Take care of yourself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1759175" y="664250"/>
            <a:ext cx="73440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Accelerators &amp;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Incubators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4" name="Google Shape;104;p17"/>
          <p:cNvSpPr txBox="1">
            <a:spLocks noGrp="1"/>
          </p:cNvSpPr>
          <p:nvPr>
            <p:ph type="title" idx="2"/>
          </p:nvPr>
        </p:nvSpPr>
        <p:spPr>
          <a:xfrm>
            <a:off x="3875" y="1969250"/>
            <a:ext cx="1274400" cy="110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pic>
        <p:nvPicPr>
          <p:cNvPr id="105" name="Google Shape;10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00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7"/>
          <p:cNvSpPr txBox="1"/>
          <p:nvPr/>
        </p:nvSpPr>
        <p:spPr>
          <a:xfrm>
            <a:off x="6054050" y="4543675"/>
            <a:ext cx="2863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Metrics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1752600" y="25457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Benefits: fundraising and network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1752600" y="30791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What are the best programs?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1752600" y="36125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Dangers of incubator hopping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1752600" y="42221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How to decide which to join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62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551" name="Google Shape;551;p62"/>
          <p:cNvSpPr/>
          <p:nvPr/>
        </p:nvSpPr>
        <p:spPr>
          <a:xfrm>
            <a:off x="1583250" y="3903200"/>
            <a:ext cx="75609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62"/>
          <p:cNvSpPr txBox="1"/>
          <p:nvPr/>
        </p:nvSpPr>
        <p:spPr>
          <a:xfrm>
            <a:off x="1583050" y="3903200"/>
            <a:ext cx="75609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E7: Fundraising: Diving into the details</a:t>
            </a:r>
            <a:endParaRPr sz="30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553" name="Google Shape;553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63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559" name="Google Shape;559;p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p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1" name="Google Shape;561;p63"/>
          <p:cNvSpPr txBox="1"/>
          <p:nvPr/>
        </p:nvSpPr>
        <p:spPr>
          <a:xfrm>
            <a:off x="4565000" y="4760100"/>
            <a:ext cx="4352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Finding Investors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2" name="Google Shape;562;p63"/>
          <p:cNvSpPr txBox="1"/>
          <p:nvPr/>
        </p:nvSpPr>
        <p:spPr>
          <a:xfrm>
            <a:off x="1600200" y="842475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THE FUNDRAISING PROCESS (NUMBERS)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563" name="Google Shape;563;p63"/>
          <p:cNvGraphicFramePr/>
          <p:nvPr/>
        </p:nvGraphicFramePr>
        <p:xfrm>
          <a:off x="1466725" y="2197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{9D4EA325-B728-4B32-97B5-1C89A158CED0}</a:tableStyleId>
              </a:tblPr>
              <a:tblGrid>
                <a:gridCol w="2075750"/>
                <a:gridCol w="1543750"/>
                <a:gridCol w="1809750"/>
                <a:gridCol w="1809750"/>
              </a:tblGrid>
              <a:tr h="31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Funnel Category</a:t>
                      </a:r>
                      <a:endParaRPr>
                        <a:solidFill>
                          <a:srgbClr val="666666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Number</a:t>
                      </a:r>
                      <a:endParaRPr>
                        <a:solidFill>
                          <a:srgbClr val="666666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% Dropoff</a:t>
                      </a:r>
                      <a:endParaRPr>
                        <a:solidFill>
                          <a:srgbClr val="666666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% From Top</a:t>
                      </a:r>
                      <a:endParaRPr>
                        <a:solidFill>
                          <a:srgbClr val="666666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</a:tr>
              <a:tr h="314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Top of funnel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150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-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-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</a:tr>
              <a:tr h="314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In-person meetings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50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33%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33%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</a:tr>
              <a:tr h="314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Second meetings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20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40%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13%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</a:tr>
              <a:tr h="314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Diligence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10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50%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6.7%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</a:tr>
              <a:tr h="314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Term sheets &amp; offers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3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30%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2%</a:t>
                      </a:r>
                      <a:endParaRPr>
                        <a:solidFill>
                          <a:srgbClr val="999999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64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569" name="Google Shape;569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571" name="Google Shape;571;p64"/>
          <p:cNvSpPr txBox="1"/>
          <p:nvPr/>
        </p:nvSpPr>
        <p:spPr>
          <a:xfrm>
            <a:off x="4954550" y="4543675"/>
            <a:ext cx="3962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The Pitch Deck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2" name="Google Shape;572;p64"/>
          <p:cNvSpPr txBox="1"/>
          <p:nvPr/>
        </p:nvSpPr>
        <p:spPr>
          <a:xfrm>
            <a:off x="1600200" y="230890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Target a lead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Find Investors: AngelList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Find Investors: Signal by NFX, Crunchbase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Investors to avoid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73" name="Google Shape;573;p64"/>
          <p:cNvSpPr txBox="1"/>
          <p:nvPr/>
        </p:nvSpPr>
        <p:spPr>
          <a:xfrm>
            <a:off x="1600200" y="10039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FINDING INVESTORS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65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579" name="Google Shape;579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581" name="Google Shape;581;p65"/>
          <p:cNvSpPr txBox="1"/>
          <p:nvPr/>
        </p:nvSpPr>
        <p:spPr>
          <a:xfrm>
            <a:off x="4699925" y="4543675"/>
            <a:ext cx="4217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The First Meeting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2" name="Google Shape;582;p65"/>
          <p:cNvSpPr txBox="1"/>
          <p:nvPr/>
        </p:nvSpPr>
        <p:spPr>
          <a:xfrm>
            <a:off x="1597400" y="23089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Send a teaser deck and a link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Tell a story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Pay for excellent design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83" name="Google Shape;583;p65"/>
          <p:cNvSpPr txBox="1"/>
          <p:nvPr/>
        </p:nvSpPr>
        <p:spPr>
          <a:xfrm>
            <a:off x="1597400" y="1003900"/>
            <a:ext cx="75465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THE PITCH DECK</a:t>
            </a:r>
            <a:endParaRPr sz="30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66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pic>
        <p:nvPicPr>
          <p:cNvPr id="589" name="Google Shape;589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p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591" name="Google Shape;591;p66"/>
          <p:cNvSpPr txBox="1"/>
          <p:nvPr/>
        </p:nvSpPr>
        <p:spPr>
          <a:xfrm>
            <a:off x="5007050" y="4543675"/>
            <a:ext cx="3910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After the Meeting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2" name="Google Shape;592;p66"/>
          <p:cNvSpPr txBox="1"/>
          <p:nvPr/>
        </p:nvSpPr>
        <p:spPr>
          <a:xfrm>
            <a:off x="1597400" y="23089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You’re in charge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Set the agenda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Prepare questions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Nail down action items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93" name="Google Shape;593;p66"/>
          <p:cNvSpPr txBox="1"/>
          <p:nvPr/>
        </p:nvSpPr>
        <p:spPr>
          <a:xfrm>
            <a:off x="1600200" y="1003900"/>
            <a:ext cx="7821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THE FIRST MEETING</a:t>
            </a:r>
            <a:endParaRPr sz="30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67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pic>
        <p:nvPicPr>
          <p:cNvPr id="599" name="Google Shape;599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p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601" name="Google Shape;601;p67"/>
          <p:cNvSpPr txBox="1"/>
          <p:nvPr/>
        </p:nvSpPr>
        <p:spPr>
          <a:xfrm>
            <a:off x="1597400" y="2308900"/>
            <a:ext cx="76152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Send FAQ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Get past associates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No response does not mean no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 not request an intro from an investor who passes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02" name="Google Shape;602;p67"/>
          <p:cNvSpPr txBox="1"/>
          <p:nvPr/>
        </p:nvSpPr>
        <p:spPr>
          <a:xfrm>
            <a:off x="15974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AFTER THE MEETING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03" name="Google Shape;603;p67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Negotiating a Term Sheet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68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pic>
        <p:nvPicPr>
          <p:cNvPr id="609" name="Google Shape;609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00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611" name="Google Shape;611;p68"/>
          <p:cNvSpPr txBox="1"/>
          <p:nvPr/>
        </p:nvSpPr>
        <p:spPr>
          <a:xfrm>
            <a:off x="5291050" y="4543675"/>
            <a:ext cx="3626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Due Diligence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2" name="Google Shape;612;p68"/>
          <p:cNvSpPr txBox="1"/>
          <p:nvPr/>
        </p:nvSpPr>
        <p:spPr>
          <a:xfrm>
            <a:off x="1597400" y="1998350"/>
            <a:ext cx="7452600" cy="26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Take a holistic approach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/>
            </a:r>
            <a:b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</a:b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Five most common terms</a:t>
            </a:r>
            <a:b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</a:br>
            <a:r>
              <a:rPr lang="en" sz="12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Pre-money valuation, Liquidation preference, Board, Employee option pool, and Pro rata.</a:t>
            </a:r>
            <a:endParaRPr sz="12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/>
            </a:r>
            <a:br>
              <a:rPr lang="en" sz="12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</a:b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Send to advisors and legal counsel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/>
            </a:r>
            <a:b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</a:b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Shop your term sheet (before signing)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13" name="Google Shape;613;p68"/>
          <p:cNvSpPr txBox="1"/>
          <p:nvPr/>
        </p:nvSpPr>
        <p:spPr>
          <a:xfrm>
            <a:off x="1597400" y="1055300"/>
            <a:ext cx="7047300" cy="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NEGOTIATING A TERM SHEET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69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pic>
        <p:nvPicPr>
          <p:cNvPr id="619" name="Google Shape;619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p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621" name="Google Shape;621;p69"/>
          <p:cNvSpPr txBox="1"/>
          <p:nvPr/>
        </p:nvSpPr>
        <p:spPr>
          <a:xfrm>
            <a:off x="1600200" y="2580350"/>
            <a:ext cx="80508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Expected timeline: Minimum 3 weeks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Create a data room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Customer references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Common red flags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22" name="Google Shape;622;p69"/>
          <p:cNvSpPr txBox="1"/>
          <p:nvPr/>
        </p:nvSpPr>
        <p:spPr>
          <a:xfrm>
            <a:off x="1600200" y="1003900"/>
            <a:ext cx="73440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DUE DILIGENCE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70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628" name="Google Shape;628;p70"/>
          <p:cNvSpPr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70"/>
          <p:cNvSpPr txBox="1"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E8: Marketing</a:t>
            </a:r>
            <a:endParaRPr sz="30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630" name="Google Shape;630;p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71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636" name="Google Shape;636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Google Shape;637;p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638" name="Google Shape;638;p71"/>
          <p:cNvSpPr txBox="1"/>
          <p:nvPr/>
        </p:nvSpPr>
        <p:spPr>
          <a:xfrm>
            <a:off x="4565000" y="4543675"/>
            <a:ext cx="4352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Audience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39" name="Google Shape;639;p71"/>
          <p:cNvSpPr txBox="1"/>
          <p:nvPr/>
        </p:nvSpPr>
        <p:spPr>
          <a:xfrm>
            <a:off x="1600200" y="2221150"/>
            <a:ext cx="70473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40" name="Google Shape;640;p71"/>
          <p:cNvSpPr txBox="1"/>
          <p:nvPr/>
        </p:nvSpPr>
        <p:spPr>
          <a:xfrm>
            <a:off x="1600200" y="19714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What is your startup’s North Star?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How can marketing affect that metric? 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 creative, but use data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41" name="Google Shape;641;p71"/>
          <p:cNvSpPr txBox="1"/>
          <p:nvPr/>
        </p:nvSpPr>
        <p:spPr>
          <a:xfrm>
            <a:off x="1600200" y="10039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METRICS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/>
        </p:nvSpPr>
        <p:spPr>
          <a:xfrm>
            <a:off x="1777725" y="647875"/>
            <a:ext cx="42087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Growth metrics </a:t>
            </a:r>
            <a:b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investors want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7" name="Google Shape;117;p18"/>
          <p:cNvSpPr txBox="1">
            <a:spLocks noGrp="1"/>
          </p:cNvSpPr>
          <p:nvPr>
            <p:ph type="title" idx="2"/>
          </p:nvPr>
        </p:nvSpPr>
        <p:spPr>
          <a:xfrm>
            <a:off x="3875" y="1952875"/>
            <a:ext cx="1274400" cy="120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pic>
        <p:nvPicPr>
          <p:cNvPr id="118" name="Google Shape;11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-3480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What to know prior to VC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1752600" y="25457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Seed and Series A metrics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1752600" y="30791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Marketplace, consumer, SaaS metrics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1752600" y="36125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Vanity metrics and fraud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1752600" y="42221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Metrics for a product build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72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647" name="Google Shape;647;p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8" name="Google Shape;648;p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649" name="Google Shape;649;p72"/>
          <p:cNvSpPr txBox="1"/>
          <p:nvPr/>
        </p:nvSpPr>
        <p:spPr>
          <a:xfrm>
            <a:off x="16002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AUDIENCE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50" name="Google Shape;650;p72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Channels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51" name="Google Shape;651;p72"/>
          <p:cNvSpPr txBox="1"/>
          <p:nvPr/>
        </p:nvSpPr>
        <p:spPr>
          <a:xfrm>
            <a:off x="1600200" y="21238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Utilize surveys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Don’t focus on features. Focus on problem.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Start email list on day 1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 intentional about your branding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73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657" name="Google Shape;657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Google Shape;658;p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659" name="Google Shape;659;p73"/>
          <p:cNvSpPr txBox="1"/>
          <p:nvPr/>
        </p:nvSpPr>
        <p:spPr>
          <a:xfrm>
            <a:off x="4954550" y="4543675"/>
            <a:ext cx="3962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Content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0" name="Google Shape;660;p73"/>
          <p:cNvSpPr txBox="1"/>
          <p:nvPr/>
        </p:nvSpPr>
        <p:spPr>
          <a:xfrm>
            <a:off x="1600200" y="212385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Online, digital</a:t>
            </a:r>
            <a:b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</a:b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	Website, social, email, SEO/SEM, PPC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Word of mouth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Guerilla marketing, IRL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61" name="Google Shape;661;p73"/>
          <p:cNvSpPr txBox="1"/>
          <p:nvPr/>
        </p:nvSpPr>
        <p:spPr>
          <a:xfrm>
            <a:off x="1600200" y="10039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CHANNELS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74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pic>
        <p:nvPicPr>
          <p:cNvPr id="667" name="Google Shape;667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p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669" name="Google Shape;669;p74"/>
          <p:cNvSpPr txBox="1"/>
          <p:nvPr/>
        </p:nvSpPr>
        <p:spPr>
          <a:xfrm>
            <a:off x="5007050" y="4543675"/>
            <a:ext cx="3910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Retargeting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70" name="Google Shape;670;p74"/>
          <p:cNvSpPr txBox="1"/>
          <p:nvPr/>
        </p:nvSpPr>
        <p:spPr>
          <a:xfrm>
            <a:off x="1597400" y="24613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Blogs	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Video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Social media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Podcasts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71" name="Google Shape;671;p74"/>
          <p:cNvSpPr txBox="1"/>
          <p:nvPr/>
        </p:nvSpPr>
        <p:spPr>
          <a:xfrm>
            <a:off x="1600200" y="1003900"/>
            <a:ext cx="7821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CONTENT</a:t>
            </a:r>
            <a:endParaRPr sz="30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75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pic>
        <p:nvPicPr>
          <p:cNvPr id="677" name="Google Shape;677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p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679" name="Google Shape;679;p75"/>
          <p:cNvSpPr txBox="1"/>
          <p:nvPr/>
        </p:nvSpPr>
        <p:spPr>
          <a:xfrm>
            <a:off x="4699925" y="4543675"/>
            <a:ext cx="4217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Conversion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80" name="Google Shape;680;p75"/>
          <p:cNvSpPr txBox="1"/>
          <p:nvPr/>
        </p:nvSpPr>
        <p:spPr>
          <a:xfrm>
            <a:off x="1617800" y="2618988"/>
            <a:ext cx="75057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Pixel tag your websites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Setup at least 7 touch points for prospects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Personalize your ads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Get clever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81" name="Google Shape;681;p75"/>
          <p:cNvSpPr txBox="1"/>
          <p:nvPr/>
        </p:nvSpPr>
        <p:spPr>
          <a:xfrm>
            <a:off x="1597400" y="1003900"/>
            <a:ext cx="75465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RETARGETING</a:t>
            </a:r>
            <a:endParaRPr sz="30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76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pic>
        <p:nvPicPr>
          <p:cNvPr id="687" name="Google Shape;687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8" name="Google Shape;688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689" name="Google Shape;689;p76"/>
          <p:cNvSpPr txBox="1"/>
          <p:nvPr/>
        </p:nvSpPr>
        <p:spPr>
          <a:xfrm>
            <a:off x="1600200" y="2682600"/>
            <a:ext cx="76152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Double down on what’s working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Try “tripwires”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Don’t spend $ on marketing before PMF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Track everything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90" name="Google Shape;690;p76"/>
          <p:cNvSpPr txBox="1"/>
          <p:nvPr/>
        </p:nvSpPr>
        <p:spPr>
          <a:xfrm>
            <a:off x="16002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CONVERSION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1" name="Google Shape;691;p76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Marketing Tools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77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pic>
        <p:nvPicPr>
          <p:cNvPr id="697" name="Google Shape;697;p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8" name="Google Shape;698;p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00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699" name="Google Shape;699;p77"/>
          <p:cNvSpPr txBox="1"/>
          <p:nvPr/>
        </p:nvSpPr>
        <p:spPr>
          <a:xfrm>
            <a:off x="1597400" y="1003900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MARKETING TOOLS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0" name="Google Shape;700;p77"/>
          <p:cNvSpPr txBox="1"/>
          <p:nvPr/>
        </p:nvSpPr>
        <p:spPr>
          <a:xfrm>
            <a:off x="1600200" y="2276250"/>
            <a:ext cx="7546500" cy="25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Software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Have a marketing stack</a:t>
            </a:r>
            <a:endParaRPr sz="2500" b="1">
              <a:solidFill>
                <a:srgbClr val="999999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Track what moves the needle, dump the rest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78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706" name="Google Shape;706;p78"/>
          <p:cNvSpPr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78"/>
          <p:cNvSpPr txBox="1"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E9: Delighting Your Customers</a:t>
            </a:r>
            <a:endParaRPr sz="30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708" name="Google Shape;708;p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79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714" name="Google Shape;714;p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5" name="Google Shape;715;p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16" name="Google Shape;716;p79"/>
          <p:cNvSpPr txBox="1"/>
          <p:nvPr/>
        </p:nvSpPr>
        <p:spPr>
          <a:xfrm>
            <a:off x="4565000" y="4760100"/>
            <a:ext cx="4352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Track net promoter score (NPS)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7" name="Google Shape;717;p79"/>
          <p:cNvSpPr txBox="1"/>
          <p:nvPr/>
        </p:nvSpPr>
        <p:spPr>
          <a:xfrm>
            <a:off x="1600200" y="842475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TALK TO CUSTOMERS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8" name="Google Shape;718;p79"/>
          <p:cNvSpPr txBox="1"/>
          <p:nvPr/>
        </p:nvSpPr>
        <p:spPr>
          <a:xfrm>
            <a:off x="1600200" y="238510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When in doubt, talk to your customers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Answering support emails and reading survey responses isn’t enough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Make it easy to talk with customers, automate it.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80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724" name="Google Shape;724;p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p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26" name="Google Shape;726;p80"/>
          <p:cNvSpPr txBox="1"/>
          <p:nvPr/>
        </p:nvSpPr>
        <p:spPr>
          <a:xfrm>
            <a:off x="4954550" y="4543675"/>
            <a:ext cx="3962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Track product/market fit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27" name="Google Shape;727;p80"/>
          <p:cNvSpPr txBox="1"/>
          <p:nvPr/>
        </p:nvSpPr>
        <p:spPr>
          <a:xfrm>
            <a:off x="1600200" y="2308900"/>
            <a:ext cx="75465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What is NPS &amp; why is it important?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Tracking NPS: what, how, when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What do you do with NPS data &amp; feedback?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28" name="Google Shape;728;p80"/>
          <p:cNvSpPr txBox="1"/>
          <p:nvPr/>
        </p:nvSpPr>
        <p:spPr>
          <a:xfrm>
            <a:off x="1600200" y="10039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TRACK NET PROMOTER SCORE (NPS)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81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734" name="Google Shape;734;p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5" name="Google Shape;735;p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36" name="Google Shape;736;p81"/>
          <p:cNvSpPr txBox="1"/>
          <p:nvPr/>
        </p:nvSpPr>
        <p:spPr>
          <a:xfrm>
            <a:off x="4699925" y="4543675"/>
            <a:ext cx="4217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Customer interviews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37" name="Google Shape;737;p81"/>
          <p:cNvSpPr txBox="1"/>
          <p:nvPr/>
        </p:nvSpPr>
        <p:spPr>
          <a:xfrm>
            <a:off x="1597400" y="2080300"/>
            <a:ext cx="7047300" cy="27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How would you feel if you could no longer use the product?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Identify high expectation customers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Double-down on best customer &amp; address what’s holding others back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38" name="Google Shape;738;p81"/>
          <p:cNvSpPr txBox="1"/>
          <p:nvPr/>
        </p:nvSpPr>
        <p:spPr>
          <a:xfrm>
            <a:off x="1597400" y="1003900"/>
            <a:ext cx="75465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TRACK PRODUCT/MARKET FIT</a:t>
            </a:r>
            <a:endParaRPr sz="30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/>
        </p:nvSpPr>
        <p:spPr>
          <a:xfrm>
            <a:off x="1752600" y="686700"/>
            <a:ext cx="52497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What to know </a:t>
            </a:r>
            <a:b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before seeking VC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0" name="Google Shape;130;p19"/>
          <p:cNvSpPr txBox="1">
            <a:spLocks noGrp="1"/>
          </p:cNvSpPr>
          <p:nvPr>
            <p:ph type="title" idx="2"/>
          </p:nvPr>
        </p:nvSpPr>
        <p:spPr>
          <a:xfrm>
            <a:off x="3875" y="1991700"/>
            <a:ext cx="1274400" cy="117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9"/>
          <p:cNvSpPr txBox="1"/>
          <p:nvPr/>
        </p:nvSpPr>
        <p:spPr>
          <a:xfrm>
            <a:off x="6054050" y="4543675"/>
            <a:ext cx="2863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Fundraising Process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1752600" y="25457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Terms, equity and growth expectations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1752600" y="32315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Is it ever too soon to start fundraising?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1752600" y="3887588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82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pic>
        <p:nvPicPr>
          <p:cNvPr id="744" name="Google Shape;744;p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5" name="Google Shape;745;p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46" name="Google Shape;746;p82"/>
          <p:cNvSpPr txBox="1"/>
          <p:nvPr/>
        </p:nvSpPr>
        <p:spPr>
          <a:xfrm>
            <a:off x="5007050" y="4543675"/>
            <a:ext cx="3910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Customer service everywhere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47" name="Google Shape;747;p82"/>
          <p:cNvSpPr txBox="1"/>
          <p:nvPr/>
        </p:nvSpPr>
        <p:spPr>
          <a:xfrm>
            <a:off x="1600200" y="24613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Setting longer term product roadmap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Setting up your interviews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During interview tips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Take action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48" name="Google Shape;748;p82"/>
          <p:cNvSpPr txBox="1"/>
          <p:nvPr/>
        </p:nvSpPr>
        <p:spPr>
          <a:xfrm>
            <a:off x="1600200" y="1003900"/>
            <a:ext cx="7821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CUSTOMER INTERVIEWS</a:t>
            </a:r>
            <a:endParaRPr sz="30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83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pic>
        <p:nvPicPr>
          <p:cNvPr id="754" name="Google Shape;754;p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sp>
        <p:nvSpPr>
          <p:cNvPr id="755" name="Google Shape;755;p83"/>
          <p:cNvSpPr txBox="1"/>
          <p:nvPr/>
        </p:nvSpPr>
        <p:spPr>
          <a:xfrm>
            <a:off x="1597400" y="2308900"/>
            <a:ext cx="76152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Importance of customer service to startups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Hire the right people for customer support &amp; customer success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Practice customer service internally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pic>
        <p:nvPicPr>
          <p:cNvPr id="756" name="Google Shape;756;p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57" name="Google Shape;757;p83"/>
          <p:cNvSpPr txBox="1"/>
          <p:nvPr/>
        </p:nvSpPr>
        <p:spPr>
          <a:xfrm>
            <a:off x="1597400" y="10039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CUSTOMER SERVICE EVERYWHERE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58" name="Google Shape;758;p83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Focus, focus, focus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84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pic>
        <p:nvPicPr>
          <p:cNvPr id="764" name="Google Shape;764;p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p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00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66" name="Google Shape;766;p84"/>
          <p:cNvSpPr txBox="1"/>
          <p:nvPr/>
        </p:nvSpPr>
        <p:spPr>
          <a:xfrm>
            <a:off x="5291050" y="4543675"/>
            <a:ext cx="3626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Tools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7" name="Google Shape;767;p84"/>
          <p:cNvSpPr txBox="1"/>
          <p:nvPr/>
        </p:nvSpPr>
        <p:spPr>
          <a:xfrm>
            <a:off x="1597400" y="1998350"/>
            <a:ext cx="7452600" cy="26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Beware of the shiny object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 one thing great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Done is better than perfect.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68" name="Google Shape;768;p84"/>
          <p:cNvSpPr txBox="1"/>
          <p:nvPr/>
        </p:nvSpPr>
        <p:spPr>
          <a:xfrm>
            <a:off x="1597400" y="1055300"/>
            <a:ext cx="7047300" cy="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FOCUS, FOCUS, FOCUS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85"/>
          <p:cNvSpPr txBox="1"/>
          <p:nvPr/>
        </p:nvSpPr>
        <p:spPr>
          <a:xfrm>
            <a:off x="1600200" y="2250000"/>
            <a:ext cx="7289400" cy="24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Customer Service: </a:t>
            </a:r>
            <a:r>
              <a:rPr lang="en" sz="18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Zendesk, Front</a:t>
            </a:r>
            <a:endParaRPr sz="18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Customer Messaging: </a:t>
            </a:r>
            <a:r>
              <a:rPr lang="en" sz="18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Intercom, Drift, SendSmart</a:t>
            </a:r>
            <a:endParaRPr sz="18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NPS Tracking: </a:t>
            </a:r>
            <a:r>
              <a:rPr lang="en" sz="18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Ask Nicely, Retently, Wootric</a:t>
            </a:r>
            <a:endParaRPr sz="18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Email: </a:t>
            </a:r>
            <a:r>
              <a:rPr lang="en" sz="18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MailChimp, Autopilot, Ampjar</a:t>
            </a:r>
            <a:endParaRPr sz="18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74" name="Google Shape;774;p85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pic>
        <p:nvPicPr>
          <p:cNvPr id="775" name="Google Shape;775;p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77" name="Google Shape;777;p85"/>
          <p:cNvSpPr txBox="1"/>
          <p:nvPr/>
        </p:nvSpPr>
        <p:spPr>
          <a:xfrm>
            <a:off x="1600200" y="1057275"/>
            <a:ext cx="73440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TOOLS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86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783" name="Google Shape;783;p86"/>
          <p:cNvSpPr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86"/>
          <p:cNvSpPr txBox="1"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E10: Culture</a:t>
            </a:r>
            <a:endParaRPr sz="30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785" name="Google Shape;785;p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p87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pic>
        <p:nvPicPr>
          <p:cNvPr id="791" name="Google Shape;791;p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2" name="Google Shape;792;p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793" name="Google Shape;793;p87"/>
          <p:cNvSpPr txBox="1"/>
          <p:nvPr/>
        </p:nvSpPr>
        <p:spPr>
          <a:xfrm>
            <a:off x="1600200" y="842475"/>
            <a:ext cx="7047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CREATING YOUR CULTURE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4" name="Google Shape;794;p87"/>
          <p:cNvSpPr txBox="1"/>
          <p:nvPr/>
        </p:nvSpPr>
        <p:spPr>
          <a:xfrm>
            <a:off x="1839825" y="2071275"/>
            <a:ext cx="7111200" cy="24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 intentional and immediate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Know your mission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Set your core values</a:t>
            </a:r>
            <a:endParaRPr/>
          </a:p>
        </p:txBody>
      </p:sp>
      <p:sp>
        <p:nvSpPr>
          <p:cNvPr id="795" name="Google Shape;795;p87"/>
          <p:cNvSpPr txBox="1"/>
          <p:nvPr/>
        </p:nvSpPr>
        <p:spPr>
          <a:xfrm>
            <a:off x="4954550" y="4543675"/>
            <a:ext cx="3962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Hiring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88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pic>
        <p:nvPicPr>
          <p:cNvPr id="801" name="Google Shape;801;p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2" name="Google Shape;802;p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88"/>
          <p:cNvSpPr txBox="1"/>
          <p:nvPr/>
        </p:nvSpPr>
        <p:spPr>
          <a:xfrm>
            <a:off x="4954550" y="4543675"/>
            <a:ext cx="3962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Diversity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4" name="Google Shape;804;p88"/>
          <p:cNvSpPr txBox="1"/>
          <p:nvPr/>
        </p:nvSpPr>
        <p:spPr>
          <a:xfrm>
            <a:off x="1828800" y="2156500"/>
            <a:ext cx="5427600" cy="22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Finding culture fit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Public-facing 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Candidate-facing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Team-facing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05" name="Google Shape;805;p88"/>
          <p:cNvSpPr txBox="1"/>
          <p:nvPr/>
        </p:nvSpPr>
        <p:spPr>
          <a:xfrm>
            <a:off x="1600200" y="851500"/>
            <a:ext cx="7636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HIRING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89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pic>
        <p:nvPicPr>
          <p:cNvPr id="811" name="Google Shape;811;p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2" name="Google Shape;812;p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13" name="Google Shape;813;p89"/>
          <p:cNvSpPr txBox="1"/>
          <p:nvPr/>
        </p:nvSpPr>
        <p:spPr>
          <a:xfrm>
            <a:off x="4699925" y="4543675"/>
            <a:ext cx="4217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High Performance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14" name="Google Shape;814;p89"/>
          <p:cNvSpPr txBox="1"/>
          <p:nvPr/>
        </p:nvSpPr>
        <p:spPr>
          <a:xfrm>
            <a:off x="1826000" y="2308900"/>
            <a:ext cx="58749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Diversity recruiting &amp; hiring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Maintaining dedication to inclusion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Non-harassment policy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15" name="Google Shape;815;p89"/>
          <p:cNvSpPr txBox="1"/>
          <p:nvPr/>
        </p:nvSpPr>
        <p:spPr>
          <a:xfrm>
            <a:off x="1673600" y="622900"/>
            <a:ext cx="75465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latin typeface="Poppins"/>
                <a:ea typeface="Poppins"/>
                <a:cs typeface="Poppins"/>
                <a:sym typeface="Poppins"/>
              </a:rPr>
              <a:t>DIVERSITY, INCLUSION &amp; NON-HARASSMENT</a:t>
            </a:r>
            <a:endParaRPr sz="33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90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pic>
        <p:nvPicPr>
          <p:cNvPr id="821" name="Google Shape;821;p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2" name="Google Shape;822;p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23" name="Google Shape;823;p90"/>
          <p:cNvSpPr txBox="1"/>
          <p:nvPr/>
        </p:nvSpPr>
        <p:spPr>
          <a:xfrm>
            <a:off x="5007050" y="4543675"/>
            <a:ext cx="39102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Scaling Culture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24" name="Google Shape;824;p90"/>
          <p:cNvSpPr txBox="1"/>
          <p:nvPr/>
        </p:nvSpPr>
        <p:spPr>
          <a:xfrm>
            <a:off x="1826000" y="2385100"/>
            <a:ext cx="70473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Set review cycle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Foster risk taking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GSD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25" name="Google Shape;825;p90"/>
          <p:cNvSpPr txBox="1"/>
          <p:nvPr/>
        </p:nvSpPr>
        <p:spPr>
          <a:xfrm>
            <a:off x="1676400" y="775300"/>
            <a:ext cx="78213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HIGH PERFORMANCE</a:t>
            </a:r>
            <a:endParaRPr sz="30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91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pic>
        <p:nvPicPr>
          <p:cNvPr id="831" name="Google Shape;831;p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p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33" name="Google Shape;833;p91"/>
          <p:cNvSpPr txBox="1"/>
          <p:nvPr/>
        </p:nvSpPr>
        <p:spPr>
          <a:xfrm>
            <a:off x="1597400" y="927700"/>
            <a:ext cx="76152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SCALING CULTURE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34" name="Google Shape;834;p91"/>
          <p:cNvSpPr txBox="1"/>
          <p:nvPr/>
        </p:nvSpPr>
        <p:spPr>
          <a:xfrm>
            <a:off x="4669550" y="4543675"/>
            <a:ext cx="42477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The Work Environment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35" name="Google Shape;835;p91"/>
          <p:cNvSpPr txBox="1"/>
          <p:nvPr/>
        </p:nvSpPr>
        <p:spPr>
          <a:xfrm>
            <a:off x="1673600" y="2308900"/>
            <a:ext cx="7337400" cy="16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Neglecting culture will hamper growth 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Checklist for scaling culture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Values shouldn’t change; mission, goals can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/>
        </p:nvSpPr>
        <p:spPr>
          <a:xfrm>
            <a:off x="1676400" y="686700"/>
            <a:ext cx="57840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Run a process: </a:t>
            </a:r>
            <a:b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100+ Conversations</a:t>
            </a:r>
            <a:endParaRPr sz="3500"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2" name="Google Shape;142;p20"/>
          <p:cNvSpPr txBox="1">
            <a:spLocks noGrp="1"/>
          </p:cNvSpPr>
          <p:nvPr>
            <p:ph type="title" idx="2"/>
          </p:nvPr>
        </p:nvSpPr>
        <p:spPr>
          <a:xfrm>
            <a:off x="3875" y="1991700"/>
            <a:ext cx="1274400" cy="117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7425" y="0"/>
            <a:ext cx="2936575" cy="157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791" y="-156375"/>
            <a:ext cx="2555510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0"/>
          <p:cNvSpPr txBox="1"/>
          <p:nvPr/>
        </p:nvSpPr>
        <p:spPr>
          <a:xfrm>
            <a:off x="1752600" y="25457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Investor prospects needed to close round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1752600" y="32315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Goal is to have 18 months of runway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1752600" y="3917300"/>
            <a:ext cx="7047300" cy="6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Quality of investors matter</a:t>
            </a: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92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pic>
        <p:nvPicPr>
          <p:cNvPr id="841" name="Google Shape;841;p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2" name="Google Shape;842;p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00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43" name="Google Shape;843;p92"/>
          <p:cNvSpPr txBox="1"/>
          <p:nvPr/>
        </p:nvSpPr>
        <p:spPr>
          <a:xfrm>
            <a:off x="5291050" y="4543675"/>
            <a:ext cx="3626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latin typeface="Poppins"/>
                <a:ea typeface="Poppins"/>
                <a:cs typeface="Poppins"/>
                <a:sym typeface="Poppins"/>
              </a:rPr>
              <a:t>Next</a:t>
            </a:r>
            <a:r>
              <a:rPr lang="en" b="1">
                <a:latin typeface="Poppins"/>
                <a:ea typeface="Poppins"/>
                <a:cs typeface="Poppins"/>
                <a:sym typeface="Poppins"/>
              </a:rPr>
              <a:t>: Tools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44" name="Google Shape;844;p92"/>
          <p:cNvSpPr txBox="1"/>
          <p:nvPr/>
        </p:nvSpPr>
        <p:spPr>
          <a:xfrm>
            <a:off x="1597400" y="1769750"/>
            <a:ext cx="7452600" cy="26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Create an appealing workspace</a:t>
            </a:r>
            <a:r>
              <a:rPr lang="en" sz="12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/>
            </a:r>
            <a:br>
              <a:rPr lang="en" sz="12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</a:b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Foster teamwork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Reward accordingly 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45" name="Google Shape;845;p92"/>
          <p:cNvSpPr txBox="1"/>
          <p:nvPr/>
        </p:nvSpPr>
        <p:spPr>
          <a:xfrm>
            <a:off x="1597400" y="979100"/>
            <a:ext cx="7047300" cy="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oppins"/>
                <a:ea typeface="Poppins"/>
                <a:cs typeface="Poppins"/>
                <a:sym typeface="Poppins"/>
              </a:rPr>
              <a:t>THE WORK ENVIRONMENT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93"/>
          <p:cNvSpPr txBox="1">
            <a:spLocks noGrp="1"/>
          </p:cNvSpPr>
          <p:nvPr>
            <p:ph type="title" idx="2"/>
          </p:nvPr>
        </p:nvSpPr>
        <p:spPr>
          <a:xfrm>
            <a:off x="3875" y="2434200"/>
            <a:ext cx="1274400" cy="2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pic>
        <p:nvPicPr>
          <p:cNvPr id="851" name="Google Shape;851;p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775" y="0"/>
            <a:ext cx="3015223" cy="16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2" name="Google Shape;852;p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801" y="-156375"/>
            <a:ext cx="2555501" cy="143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53" name="Google Shape;853;p93"/>
          <p:cNvSpPr txBox="1"/>
          <p:nvPr/>
        </p:nvSpPr>
        <p:spPr>
          <a:xfrm>
            <a:off x="1576625" y="2038100"/>
            <a:ext cx="8183400" cy="23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Team Comms: Slack, GChat, Monday, Asana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Feedback/Reviews: 15Five, Lattice, Tribal Metrics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999999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Hiring: Textio, Breezy</a:t>
            </a:r>
            <a:endParaRPr sz="23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999999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54" name="Google Shape;854;p93"/>
          <p:cNvSpPr txBox="1"/>
          <p:nvPr/>
        </p:nvSpPr>
        <p:spPr>
          <a:xfrm>
            <a:off x="1576625" y="820150"/>
            <a:ext cx="734400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TOOLS</a:t>
            </a:r>
            <a:endParaRPr sz="35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p94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860" name="Google Shape;860;p94"/>
          <p:cNvSpPr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94"/>
          <p:cNvSpPr txBox="1"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E10: Culture</a:t>
            </a:r>
            <a:endParaRPr sz="30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862" name="Google Shape;862;p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ctrTitle"/>
          </p:nvPr>
        </p:nvSpPr>
        <p:spPr>
          <a:xfrm>
            <a:off x="431625" y="1177150"/>
            <a:ext cx="8802600" cy="2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b="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SCALING YOUR STARTUP</a:t>
            </a:r>
            <a:endParaRPr sz="4000" b="0">
              <a:solidFill>
                <a:srgbClr val="000000"/>
              </a:solidFill>
              <a:highlight>
                <a:schemeClr val="lt1"/>
              </a:highlight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153" name="Google Shape;153;p21"/>
          <p:cNvSpPr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1"/>
          <p:cNvSpPr txBox="1"/>
          <p:nvPr/>
        </p:nvSpPr>
        <p:spPr>
          <a:xfrm>
            <a:off x="1868475" y="3903200"/>
            <a:ext cx="7275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E2: Communication</a:t>
            </a:r>
            <a:endParaRPr sz="30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155" name="Google Shape;15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1425" y="206400"/>
            <a:ext cx="2192051" cy="102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1858</Words>
  <Application>Microsoft Office PowerPoint</Application>
  <PresentationFormat>On-screen Show (16:9)</PresentationFormat>
  <Paragraphs>487</Paragraphs>
  <Slides>82</Slides>
  <Notes>82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90" baseType="lpstr">
      <vt:lpstr>Poppins</vt:lpstr>
      <vt:lpstr>Poppins Medium</vt:lpstr>
      <vt:lpstr>Roboto</vt:lpstr>
      <vt:lpstr>Arial</vt:lpstr>
      <vt:lpstr>Poppins Light</vt:lpstr>
      <vt:lpstr>Poppins ExtraBold</vt:lpstr>
      <vt:lpstr>Poppins SemiBold</vt:lpstr>
      <vt:lpstr>Simple Light</vt:lpstr>
      <vt:lpstr>SCALING YOUR STARTUP</vt:lpstr>
      <vt:lpstr>1</vt:lpstr>
      <vt:lpstr>2</vt:lpstr>
      <vt:lpstr>3</vt:lpstr>
      <vt:lpstr>4</vt:lpstr>
      <vt:lpstr>5</vt:lpstr>
      <vt:lpstr>6</vt:lpstr>
      <vt:lpstr>7</vt:lpstr>
      <vt:lpstr>SCALING YOUR STARTUP</vt:lpstr>
      <vt:lpstr>1</vt:lpstr>
      <vt:lpstr>2</vt:lpstr>
      <vt:lpstr>3</vt:lpstr>
      <vt:lpstr>4</vt:lpstr>
      <vt:lpstr>5A</vt:lpstr>
      <vt:lpstr>5B</vt:lpstr>
      <vt:lpstr>6</vt:lpstr>
      <vt:lpstr>7</vt:lpstr>
      <vt:lpstr>SCALING YOUR STARTUP</vt:lpstr>
      <vt:lpstr>1</vt:lpstr>
      <vt:lpstr>2</vt:lpstr>
      <vt:lpstr>3</vt:lpstr>
      <vt:lpstr>4</vt:lpstr>
      <vt:lpstr>5</vt:lpstr>
      <vt:lpstr>6</vt:lpstr>
      <vt:lpstr>7</vt:lpstr>
      <vt:lpstr>SCALING YOUR STARTUP</vt:lpstr>
      <vt:lpstr>1</vt:lpstr>
      <vt:lpstr>2</vt:lpstr>
      <vt:lpstr>3</vt:lpstr>
      <vt:lpstr>4</vt:lpstr>
      <vt:lpstr>5</vt:lpstr>
      <vt:lpstr>6</vt:lpstr>
      <vt:lpstr>7</vt:lpstr>
      <vt:lpstr>SCALING YOUR STARTUP</vt:lpstr>
      <vt:lpstr>1</vt:lpstr>
      <vt:lpstr>2</vt:lpstr>
      <vt:lpstr>3</vt:lpstr>
      <vt:lpstr>4</vt:lpstr>
      <vt:lpstr>5</vt:lpstr>
      <vt:lpstr>6</vt:lpstr>
      <vt:lpstr>7</vt:lpstr>
      <vt:lpstr>SCALING YOUR STARTUP</vt:lpstr>
      <vt:lpstr>1</vt:lpstr>
      <vt:lpstr>2</vt:lpstr>
      <vt:lpstr>3</vt:lpstr>
      <vt:lpstr>4</vt:lpstr>
      <vt:lpstr>5</vt:lpstr>
      <vt:lpstr>6</vt:lpstr>
      <vt:lpstr>7</vt:lpstr>
      <vt:lpstr>SCALING YOUR STARTUP</vt:lpstr>
      <vt:lpstr>1</vt:lpstr>
      <vt:lpstr>2</vt:lpstr>
      <vt:lpstr>3</vt:lpstr>
      <vt:lpstr>4</vt:lpstr>
      <vt:lpstr>5</vt:lpstr>
      <vt:lpstr>6</vt:lpstr>
      <vt:lpstr>7</vt:lpstr>
      <vt:lpstr>SCALING YOUR STARTUP</vt:lpstr>
      <vt:lpstr>1</vt:lpstr>
      <vt:lpstr>2</vt:lpstr>
      <vt:lpstr>3</vt:lpstr>
      <vt:lpstr>4</vt:lpstr>
      <vt:lpstr>5</vt:lpstr>
      <vt:lpstr>6</vt:lpstr>
      <vt:lpstr>7</vt:lpstr>
      <vt:lpstr>SCALING YOUR STARTUP</vt:lpstr>
      <vt:lpstr>1</vt:lpstr>
      <vt:lpstr>2</vt:lpstr>
      <vt:lpstr>3</vt:lpstr>
      <vt:lpstr>4</vt:lpstr>
      <vt:lpstr>5</vt:lpstr>
      <vt:lpstr>6</vt:lpstr>
      <vt:lpstr>7</vt:lpstr>
      <vt:lpstr>SCALING YOUR STARTUP</vt:lpstr>
      <vt:lpstr>1</vt:lpstr>
      <vt:lpstr>2</vt:lpstr>
      <vt:lpstr>3</vt:lpstr>
      <vt:lpstr>4</vt:lpstr>
      <vt:lpstr>5</vt:lpstr>
      <vt:lpstr>6</vt:lpstr>
      <vt:lpstr>7</vt:lpstr>
      <vt:lpstr>SCALING YOUR STARTUP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 YOUR STARTUP</dc:title>
  <dc:creator>yzf250</dc:creator>
  <cp:lastModifiedBy>yzf250</cp:lastModifiedBy>
  <cp:revision>1</cp:revision>
  <dcterms:modified xsi:type="dcterms:W3CDTF">2020-03-19T03:29:43Z</dcterms:modified>
</cp:coreProperties>
</file>